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307" r:id="rId3"/>
    <p:sldId id="297" r:id="rId4"/>
    <p:sldId id="308" r:id="rId5"/>
    <p:sldId id="309" r:id="rId6"/>
    <p:sldId id="310" r:id="rId7"/>
    <p:sldId id="311" r:id="rId8"/>
    <p:sldId id="313" r:id="rId9"/>
    <p:sldId id="314" r:id="rId10"/>
    <p:sldId id="315" r:id="rId11"/>
    <p:sldId id="316" r:id="rId12"/>
    <p:sldId id="329" r:id="rId13"/>
    <p:sldId id="318" r:id="rId14"/>
    <p:sldId id="317" r:id="rId15"/>
    <p:sldId id="319" r:id="rId16"/>
    <p:sldId id="320" r:id="rId17"/>
    <p:sldId id="321" r:id="rId18"/>
    <p:sldId id="322" r:id="rId19"/>
    <p:sldId id="323" r:id="rId20"/>
    <p:sldId id="324" r:id="rId21"/>
    <p:sldId id="312" r:id="rId22"/>
    <p:sldId id="325" r:id="rId23"/>
    <p:sldId id="32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EA4"/>
    <a:srgbClr val="CA504D"/>
    <a:srgbClr val="EFEFF0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74736" autoAdjust="0"/>
  </p:normalViewPr>
  <p:slideViewPr>
    <p:cSldViewPr showGuides="1">
      <p:cViewPr varScale="1">
        <p:scale>
          <a:sx n="85" d="100"/>
          <a:sy n="85" d="100"/>
        </p:scale>
        <p:origin x="86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 in code are not exactly like YouTube comments, but they kind</a:t>
            </a:r>
            <a:r>
              <a:rPr lang="en-US" baseline="0" dirty="0"/>
              <a:t> of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the data type of the variable </a:t>
            </a:r>
            <a:r>
              <a:rPr lang="en-US" b="1" dirty="0"/>
              <a:t>name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the data type of the variable </a:t>
            </a:r>
            <a:r>
              <a:rPr lang="en-US" b="1" dirty="0"/>
              <a:t>name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3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</a:t>
            </a:r>
            <a:r>
              <a:rPr lang="en-US" baseline="0" dirty="0"/>
              <a:t> what the values of each of these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0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</a:t>
            </a:r>
            <a:r>
              <a:rPr lang="en-US" baseline="0" dirty="0"/>
              <a:t> what the values of each of these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X =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Y =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 =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necessary to convert a string to number to be able to do math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</a:t>
            </a:r>
            <a:r>
              <a:rPr lang="en-US" dirty="0" err="1"/>
              <a:t>Repl</a:t>
            </a:r>
            <a:r>
              <a:rPr lang="en-US" dirty="0"/>
              <a:t> – see what happens if you do NOT convert the string to a number. Change “let </a:t>
            </a:r>
            <a:r>
              <a:rPr lang="en-US" dirty="0" err="1"/>
              <a:t>ageNumber</a:t>
            </a:r>
            <a:r>
              <a:rPr lang="en-US" dirty="0"/>
              <a:t> = Number(age)” to “let </a:t>
            </a:r>
            <a:r>
              <a:rPr lang="en-US" dirty="0" err="1"/>
              <a:t>ageNumber</a:t>
            </a:r>
            <a:r>
              <a:rPr lang="en-US" dirty="0"/>
              <a:t> = age” and see what happens…</a:t>
            </a:r>
          </a:p>
          <a:p>
            <a:endParaRPr lang="en-US" dirty="0"/>
          </a:p>
          <a:p>
            <a:r>
              <a:rPr lang="en-US" dirty="0"/>
              <a:t>Instead of doing</a:t>
            </a:r>
            <a:r>
              <a:rPr lang="en-US" baseline="0" dirty="0"/>
              <a:t> the addition, it should append “1” to the end of the number. So, age 14 -&gt; you are almost 141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things within the double quotes are strings. The variable is</a:t>
            </a:r>
            <a:r>
              <a:rPr lang="en-US" i="1" baseline="0" dirty="0"/>
              <a:t> also</a:t>
            </a:r>
            <a:r>
              <a:rPr lang="en-US" i="0" baseline="0" dirty="0"/>
              <a:t> a string.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58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Strings can be added together in what is called “concatenation”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 which operator does this – it’s the plus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basic example – NOTICE THE LACK OF 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students what it should say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works with variables and multiple items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students what it should say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3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what the user will see if this code is run..</a:t>
            </a:r>
          </a:p>
          <a:p>
            <a:endParaRPr lang="en-US" dirty="0"/>
          </a:p>
          <a:p>
            <a:r>
              <a:rPr lang="en-US" dirty="0"/>
              <a:t>In this program,</a:t>
            </a:r>
            <a:r>
              <a:rPr lang="en-US" baseline="0" dirty="0"/>
              <a:t> the user will see “not a comment” and no other messages.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</a:t>
            </a:r>
            <a:r>
              <a:rPr lang="en-US" baseline="0" dirty="0"/>
              <a:t> probably will not understand the reference to Data from Star Trek – he was an android and chief operations officer of the Enterprise.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2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to think of types</a:t>
            </a:r>
            <a:r>
              <a:rPr lang="en-US" baseline="0" dirty="0"/>
              <a:t> of data the computer stores.</a:t>
            </a:r>
          </a:p>
          <a:p>
            <a:endParaRPr lang="en-US" baseline="0" dirty="0"/>
          </a:p>
          <a:p>
            <a:r>
              <a:rPr lang="en-US" baseline="0" dirty="0"/>
              <a:t>For now, we will be considering only two data types: </a:t>
            </a:r>
            <a:r>
              <a:rPr lang="en-US" b="1" baseline="0" dirty="0"/>
              <a:t>strings</a:t>
            </a:r>
            <a:r>
              <a:rPr lang="en-US" b="0" baseline="0" dirty="0"/>
              <a:t> and </a:t>
            </a:r>
            <a:r>
              <a:rPr lang="en-US" b="1" baseline="0" dirty="0"/>
              <a:t>numbers</a:t>
            </a:r>
            <a:r>
              <a:rPr lang="en-US" b="0" baseline="0" dirty="0"/>
              <a:t>.</a:t>
            </a:r>
          </a:p>
          <a:p>
            <a:endParaRPr lang="en-US" b="0" baseline="0" dirty="0"/>
          </a:p>
          <a:p>
            <a:r>
              <a:rPr lang="en-US" b="0" baseline="0" dirty="0"/>
              <a:t>Students should know what numbers are, but what about strings?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3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9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6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</a:t>
            </a:r>
            <a:r>
              <a:rPr lang="en-US" baseline="0" dirty="0"/>
              <a:t> section, go around the room and ask the students to name the data type</a:t>
            </a:r>
          </a:p>
          <a:p>
            <a:endParaRPr lang="en-US" baseline="0" dirty="0"/>
          </a:p>
          <a:p>
            <a:r>
              <a:rPr lang="en-US" baseline="0" dirty="0"/>
              <a:t>string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NumberConversionExamp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Data Types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“11.3”</a:t>
            </a:r>
          </a:p>
        </p:txBody>
      </p:sp>
    </p:spTree>
    <p:extLst>
      <p:ext uri="{BB962C8B-B14F-4D97-AF65-F5344CB8AC3E}">
        <p14:creationId xmlns:p14="http://schemas.microsoft.com/office/powerpoint/2010/main" val="3030801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10.900</a:t>
            </a:r>
          </a:p>
        </p:txBody>
      </p:sp>
    </p:spTree>
    <p:extLst>
      <p:ext uri="{BB962C8B-B14F-4D97-AF65-F5344CB8AC3E}">
        <p14:creationId xmlns:p14="http://schemas.microsoft.com/office/powerpoint/2010/main" val="24613857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“Number”</a:t>
            </a:r>
          </a:p>
        </p:txBody>
      </p:sp>
    </p:spTree>
    <p:extLst>
      <p:ext uri="{BB962C8B-B14F-4D97-AF65-F5344CB8AC3E}">
        <p14:creationId xmlns:p14="http://schemas.microsoft.com/office/powerpoint/2010/main" val="321119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8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88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8800" dirty="0">
                <a:solidFill>
                  <a:srgbClr val="A31515"/>
                </a:solidFill>
                <a:latin typeface="Consolas" panose="020B0609020204030204" pitchFamily="49" charset="0"/>
              </a:rPr>
              <a:t>"Bob"</a:t>
            </a:r>
            <a:r>
              <a:rPr lang="en-US" sz="8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8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64958" y="3314700"/>
            <a:ext cx="2971800" cy="1143000"/>
          </a:xfrm>
          <a:prstGeom prst="rect">
            <a:avLst/>
          </a:prstGeom>
          <a:solidFill>
            <a:schemeClr val="accent2">
              <a:alpha val="22000"/>
            </a:schemeClr>
          </a:solidFill>
          <a:ln w="127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409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9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96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67200" y="3314700"/>
            <a:ext cx="2971800" cy="1143000"/>
          </a:xfrm>
          <a:prstGeom prst="rect">
            <a:avLst/>
          </a:prstGeom>
          <a:solidFill>
            <a:schemeClr val="accent2">
              <a:alpha val="22000"/>
            </a:schemeClr>
          </a:solidFill>
          <a:ln w="127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453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More about numbers: Math</a:t>
            </a:r>
          </a:p>
        </p:txBody>
      </p:sp>
      <p:pic>
        <p:nvPicPr>
          <p:cNvPr id="3074" name="Picture 2" descr="Image result for ma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9"/>
          <a:stretch/>
        </p:blipFill>
        <p:spPr bwMode="auto">
          <a:xfrm>
            <a:off x="5181600" y="-41817"/>
            <a:ext cx="868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fused Math Lady GIFs | Tenor">
            <a:extLst>
              <a:ext uri="{FF2B5EF4-FFF2-40B4-BE49-F238E27FC236}">
                <a16:creationId xmlns:a16="http://schemas.microsoft.com/office/drawing/2014/main" id="{86AE677C-F6FE-A6B2-AB53-512EC2901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97573"/>
            <a:ext cx="11111788" cy="70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845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/>
              <a:t>Addition: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Subtraction: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14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Multiplication: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endParaRPr lang="en-US" sz="7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/>
              <a:t>Division: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18</a:t>
            </a:r>
            <a:r>
              <a:rPr lang="en-US" sz="720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720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C947E-4B94-DC7D-9498-2A44EF34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0" y="2171700"/>
            <a:ext cx="2571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543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-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14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y = x +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z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22 </a:t>
            </a:r>
            <a:r>
              <a:rPr lang="en-US" sz="7200" dirty="0">
                <a:latin typeface="Consolas" panose="020B0609020204030204" pitchFamily="49" charset="0"/>
              </a:rPr>
              <a:t>+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 6 </a:t>
            </a:r>
            <a:r>
              <a:rPr lang="en-US" sz="7200" dirty="0">
                <a:latin typeface="Consolas" panose="020B0609020204030204" pitchFamily="49" charset="0"/>
              </a:rPr>
              <a:t>/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 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b-NO" sz="4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3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string to a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from the user using </a:t>
            </a:r>
            <a:r>
              <a:rPr lang="en-US" b="1" dirty="0"/>
              <a:t>prompt</a:t>
            </a:r>
            <a:r>
              <a:rPr lang="en-US" dirty="0"/>
              <a:t> will be in the form of a </a:t>
            </a:r>
            <a:r>
              <a:rPr lang="en-US" b="1" dirty="0"/>
              <a:t>string</a:t>
            </a:r>
          </a:p>
          <a:p>
            <a:r>
              <a:rPr lang="en-US" dirty="0"/>
              <a:t>To do any math, we need to make it a </a:t>
            </a:r>
            <a:r>
              <a:rPr lang="en-US" b="1" dirty="0"/>
              <a:t>number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Number()</a:t>
            </a:r>
            <a:r>
              <a:rPr lang="en-US" dirty="0"/>
              <a:t> to convert the string</a:t>
            </a:r>
          </a:p>
          <a:p>
            <a:endParaRPr lang="en-US" dirty="0"/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input = prompt(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"How old are you?"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age = Number(input);</a:t>
            </a:r>
          </a:p>
        </p:txBody>
      </p:sp>
    </p:spTree>
    <p:extLst>
      <p:ext uri="{BB962C8B-B14F-4D97-AF65-F5344CB8AC3E}">
        <p14:creationId xmlns:p14="http://schemas.microsoft.com/office/powerpoint/2010/main" val="163111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to number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8800" dirty="0">
                <a:hlinkClick r:id="rId3"/>
              </a:rPr>
              <a:t>https://replit.com/@HylandOutreach/NumberConversionExample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210578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More About Numbers</a:t>
            </a:r>
          </a:p>
          <a:p>
            <a:r>
              <a:rPr lang="en-US" dirty="0"/>
              <a:t>More About Strings</a:t>
            </a:r>
          </a:p>
        </p:txBody>
      </p:sp>
    </p:spTree>
    <p:extLst>
      <p:ext uri="{BB962C8B-B14F-4D97-AF65-F5344CB8AC3E}">
        <p14:creationId xmlns:p14="http://schemas.microsoft.com/office/powerpoint/2010/main" val="5638785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More about Strings</a:t>
            </a:r>
          </a:p>
        </p:txBody>
      </p:sp>
      <p:pic>
        <p:nvPicPr>
          <p:cNvPr id="1026" name="Picture 2" descr="What is string theory? | New Scientist">
            <a:extLst>
              <a:ext uri="{FF2B5EF4-FFF2-40B4-BE49-F238E27FC236}">
                <a16:creationId xmlns:a16="http://schemas.microsoft.com/office/drawing/2014/main" id="{673BDAD0-22FA-4109-8FEA-86513A52C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2"/>
          <a:stretch/>
        </p:blipFill>
        <p:spPr bwMode="auto">
          <a:xfrm>
            <a:off x="5181600" y="-12843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922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The things in alerts and prompts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371600"/>
            <a:ext cx="8458200" cy="5143500"/>
          </a:xfrm>
        </p:spPr>
        <p:txBody>
          <a:bodyPr>
            <a:normAutofit/>
          </a:bodyPr>
          <a:lstStyle/>
          <a:p>
            <a:r>
              <a:rPr lang="en-US" dirty="0"/>
              <a:t>Strings are a sequence of characters</a:t>
            </a:r>
          </a:p>
          <a:p>
            <a:r>
              <a:rPr lang="en-US" dirty="0"/>
              <a:t>To create a string, place </a:t>
            </a:r>
            <a:r>
              <a:rPr lang="en-US" b="1" dirty="0"/>
              <a:t>quotes </a:t>
            </a:r>
            <a:r>
              <a:rPr lang="en-US" dirty="0"/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) around text</a:t>
            </a:r>
            <a:endParaRPr lang="en-US" b="1" dirty="0"/>
          </a:p>
          <a:p>
            <a:r>
              <a:rPr lang="en-US" dirty="0"/>
              <a:t>Strings are used to send/receive messages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 am a string!"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= prompt(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"What is your name?"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052" name="Picture 4" descr="Image result for strin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7500"/>
          <a:stretch/>
        </p:blipFill>
        <p:spPr bwMode="auto">
          <a:xfrm>
            <a:off x="381000" y="1371600"/>
            <a:ext cx="297351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4400" y="4800600"/>
            <a:ext cx="32004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67200" y="5419311"/>
            <a:ext cx="10287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24700" y="5419311"/>
            <a:ext cx="3886200" cy="477078"/>
          </a:xfrm>
          <a:prstGeom prst="rect">
            <a:avLst/>
          </a:prstGeom>
          <a:solidFill>
            <a:srgbClr val="FFB71B">
              <a:alpha val="30000"/>
            </a:srgbClr>
          </a:solidFill>
          <a:ln w="15875">
            <a:solidFill>
              <a:srgbClr val="FFB71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1909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 then I says to Mabel, I says&quot; : r/TheSimpsons">
            <a:extLst>
              <a:ext uri="{FF2B5EF4-FFF2-40B4-BE49-F238E27FC236}">
                <a16:creationId xmlns:a16="http://schemas.microsoft.com/office/drawing/2014/main" id="{E22CD8FF-2503-4AF7-A4DD-21ABA1F8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Strings Together – 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0292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Which operator can add two strings together?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"Mabel" </a:t>
            </a:r>
            <a:r>
              <a:rPr lang="en-US" sz="40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A31515"/>
                </a:solidFill>
                <a:latin typeface="Consolas" panose="020B0609020204030204" pitchFamily="49" charset="0"/>
              </a:rPr>
              <a:t>"is my best friend"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sz="4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"Mabel"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"I says to 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", I says"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D8A06-A2FF-44D9-89B5-91DA6A45F812}"/>
              </a:ext>
            </a:extLst>
          </p:cNvPr>
          <p:cNvSpPr txBox="1"/>
          <p:nvPr/>
        </p:nvSpPr>
        <p:spPr>
          <a:xfrm>
            <a:off x="9867900" y="914400"/>
            <a:ext cx="571500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+</a:t>
            </a:r>
            <a:endParaRPr lang="en-US" sz="32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FEFAA1-3B43-4934-B6AA-D52DA4C80AF6}"/>
              </a:ext>
            </a:extLst>
          </p:cNvPr>
          <p:cNvSpPr/>
          <p:nvPr/>
        </p:nvSpPr>
        <p:spPr bwMode="auto">
          <a:xfrm>
            <a:off x="381000" y="2704673"/>
            <a:ext cx="4000500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What’s the message?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479A0-9005-4D7D-9E4C-C0DBA67121B2}"/>
              </a:ext>
            </a:extLst>
          </p:cNvPr>
          <p:cNvSpPr/>
          <p:nvPr/>
        </p:nvSpPr>
        <p:spPr bwMode="auto">
          <a:xfrm>
            <a:off x="5181600" y="2704673"/>
            <a:ext cx="4915114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err="1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Mabelis</a:t>
            </a:r>
            <a:r>
              <a:rPr lang="en-US" sz="32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 my best friend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AB1E2-9AAF-492E-B830-17B042391C5F}"/>
              </a:ext>
            </a:extLst>
          </p:cNvPr>
          <p:cNvSpPr/>
          <p:nvPr/>
        </p:nvSpPr>
        <p:spPr bwMode="auto">
          <a:xfrm>
            <a:off x="381000" y="5751414"/>
            <a:ext cx="4000500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What’s the message?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13BDB-02FF-44DB-9E63-834FBACBD642}"/>
              </a:ext>
            </a:extLst>
          </p:cNvPr>
          <p:cNvSpPr/>
          <p:nvPr/>
        </p:nvSpPr>
        <p:spPr bwMode="auto">
          <a:xfrm>
            <a:off x="5181600" y="5751414"/>
            <a:ext cx="4915114" cy="61085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I says to Mabel, I says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78113-60DE-4359-9D10-A3199958B3BF}"/>
              </a:ext>
            </a:extLst>
          </p:cNvPr>
          <p:cNvSpPr/>
          <p:nvPr/>
        </p:nvSpPr>
        <p:spPr bwMode="auto">
          <a:xfrm>
            <a:off x="381000" y="3657600"/>
            <a:ext cx="10058400" cy="61085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It works for variables too, and multiple values can be chained together!</a:t>
            </a:r>
          </a:p>
        </p:txBody>
      </p:sp>
    </p:spTree>
    <p:extLst>
      <p:ext uri="{BB962C8B-B14F-4D97-AF65-F5344CB8AC3E}">
        <p14:creationId xmlns:p14="http://schemas.microsoft.com/office/powerpoint/2010/main" val="4027676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0" grpId="0" animBg="1"/>
      <p:bldP spid="11" grpId="0" animBg="1"/>
      <p:bldP spid="12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31CDE-C3CD-4C23-9FDA-3FA3EFA73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119464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62162"/>
            <a:ext cx="5715000" cy="2738438"/>
          </a:xfrm>
        </p:spPr>
        <p:txBody>
          <a:bodyPr/>
          <a:lstStyle/>
          <a:p>
            <a:pPr algn="r"/>
            <a:r>
              <a:rPr lang="en-US" dirty="0"/>
              <a:t>comments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16681"/>
            <a:ext cx="3931181" cy="6629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239000" y="3543299"/>
            <a:ext cx="3931181" cy="3202781"/>
          </a:xfrm>
          <a:prstGeom prst="rect">
            <a:avLst/>
          </a:prstGeom>
          <a:noFill/>
          <a:ln w="28575">
            <a:solidFill>
              <a:srgbClr val="CA504D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 programming language, </a:t>
            </a:r>
            <a:r>
              <a:rPr lang="en-US" b="1" dirty="0"/>
              <a:t>comments</a:t>
            </a:r>
            <a:r>
              <a:rPr lang="en-US" dirty="0"/>
              <a:t> are any pieces of code that the computer </a:t>
            </a:r>
            <a:r>
              <a:rPr lang="en-US" i="1" dirty="0"/>
              <a:t>ignores</a:t>
            </a:r>
          </a:p>
          <a:p>
            <a:endParaRPr lang="en-US" dirty="0"/>
          </a:p>
          <a:p>
            <a:r>
              <a:rPr lang="en-US" dirty="0"/>
              <a:t>In JavaScript, any line that starts with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/>
              <a:t> is a comment, and will be ignored</a:t>
            </a:r>
          </a:p>
          <a:p>
            <a:endParaRPr lang="en-US" dirty="0"/>
          </a:p>
          <a:p>
            <a:r>
              <a:rPr lang="en-US" dirty="0"/>
              <a:t>Developers can also make multi-line comments using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en-US" dirty="0"/>
              <a:t> and </a:t>
            </a:r>
            <a:r>
              <a:rPr lang="nb-NO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dirty="0"/>
          </a:p>
          <a:p>
            <a:pPr lvl="1"/>
            <a:r>
              <a:rPr lang="en-US" dirty="0"/>
              <a:t>Everything between is ignored</a:t>
            </a:r>
          </a:p>
          <a:p>
            <a:endParaRPr lang="en-US" dirty="0"/>
          </a:p>
          <a:p>
            <a:r>
              <a:rPr lang="en-US" dirty="0"/>
              <a:t>Comments are usually color coded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grey</a:t>
            </a:r>
          </a:p>
        </p:txBody>
      </p:sp>
    </p:spTree>
    <p:extLst>
      <p:ext uri="{BB962C8B-B14F-4D97-AF65-F5344CB8AC3E}">
        <p14:creationId xmlns:p14="http://schemas.microsoft.com/office/powerpoint/2010/main" val="3717551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// alert("comment");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"not a comment"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nb-NO" sz="3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anything can go here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alert("comment again");</a:t>
            </a:r>
            <a:endParaRPr lang="nb-NO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b-NO" sz="36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1ABA4-BF6B-4BD0-B525-1D129780DB96}"/>
              </a:ext>
            </a:extLst>
          </p:cNvPr>
          <p:cNvSpPr/>
          <p:nvPr/>
        </p:nvSpPr>
        <p:spPr bwMode="auto">
          <a:xfrm>
            <a:off x="7239000" y="1257300"/>
            <a:ext cx="4572000" cy="49149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be displayed?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FFC000"/>
                </a:solidFill>
                <a:ea typeface="Segoe UI" pitchFamily="34" charset="0"/>
                <a:cs typeface="Segoe UI" pitchFamily="34" charset="0"/>
              </a:rPr>
              <a:t>not a comment</a:t>
            </a:r>
            <a:endParaRPr lang="en-US" sz="4000" dirty="0">
              <a:solidFill>
                <a:srgbClr val="FFC000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(and nothing else!)</a:t>
            </a:r>
          </a:p>
        </p:txBody>
      </p:sp>
    </p:spTree>
    <p:extLst>
      <p:ext uri="{BB962C8B-B14F-4D97-AF65-F5344CB8AC3E}">
        <p14:creationId xmlns:p14="http://schemas.microsoft.com/office/powerpoint/2010/main" val="2874924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Data types</a:t>
            </a:r>
          </a:p>
        </p:txBody>
      </p:sp>
      <p:pic>
        <p:nvPicPr>
          <p:cNvPr id="1026" name="Picture 2" descr="Image result for star trek 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50"/>
          <a:stretch/>
        </p:blipFill>
        <p:spPr bwMode="auto">
          <a:xfrm>
            <a:off x="5067300" y="0"/>
            <a:ext cx="7153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78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400" i="1" dirty="0"/>
              <a:t>What types of data does a computer store?</a:t>
            </a:r>
          </a:p>
          <a:p>
            <a:pPr marL="57150" indent="0">
              <a:buNone/>
            </a:pPr>
            <a:endParaRPr lang="en-US" sz="4400" dirty="0"/>
          </a:p>
          <a:p>
            <a:pPr marL="5715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Two basic data types:</a:t>
            </a:r>
          </a:p>
          <a:p>
            <a:r>
              <a:rPr lang="en-US" sz="4000" b="1" u="sng" dirty="0"/>
              <a:t>String</a:t>
            </a:r>
            <a:r>
              <a:rPr lang="en-US" sz="4000" dirty="0"/>
              <a:t> – A block of text, like </a:t>
            </a:r>
            <a:r>
              <a:rPr lang="en-US" sz="4400" dirty="0">
                <a:solidFill>
                  <a:srgbClr val="A31515"/>
                </a:solidFill>
                <a:latin typeface="Consolas" panose="020B0609020204030204" pitchFamily="49" charset="0"/>
              </a:rPr>
              <a:t>"Hello, friend"</a:t>
            </a:r>
          </a:p>
          <a:p>
            <a:r>
              <a:rPr lang="en-US" sz="4000" b="1" u="sng" dirty="0"/>
              <a:t>Number</a:t>
            </a:r>
            <a:r>
              <a:rPr lang="en-US" sz="4000" dirty="0"/>
              <a:t> – A number, like </a:t>
            </a:r>
            <a:r>
              <a:rPr lang="en-US" sz="4400" dirty="0">
                <a:solidFill>
                  <a:srgbClr val="09885A"/>
                </a:solidFill>
                <a:latin typeface="Consolas" panose="020B0609020204030204" pitchFamily="49" charset="0"/>
              </a:rPr>
              <a:t>8</a:t>
            </a:r>
            <a:endParaRPr lang="en-US" sz="4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F1598-C434-445D-8BE6-6C0E2F1ECFD6}"/>
              </a:ext>
            </a:extLst>
          </p:cNvPr>
          <p:cNvSpPr txBox="1"/>
          <p:nvPr/>
        </p:nvSpPr>
        <p:spPr>
          <a:xfrm>
            <a:off x="5981700" y="1893195"/>
            <a:ext cx="4572000" cy="15358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Notice the quotes: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Strings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are what go into </a:t>
            </a:r>
            <a:r>
              <a:rPr lang="en-US" sz="2800" dirty="0">
                <a:latin typeface="Consolas" panose="020B0609020204030204" pitchFamily="49" charset="0"/>
              </a:rPr>
              <a:t>alert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 and </a:t>
            </a:r>
            <a:r>
              <a:rPr lang="en-US" sz="2800" dirty="0">
                <a:latin typeface="Consolas" panose="020B0609020204030204" pitchFamily="49" charset="0"/>
              </a:rPr>
              <a:t>prompt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B00A28-811F-42C9-81BB-67D9C834C693}"/>
              </a:ext>
            </a:extLst>
          </p:cNvPr>
          <p:cNvCxnSpPr>
            <a:cxnSpLocks/>
          </p:cNvCxnSpPr>
          <p:nvPr/>
        </p:nvCxnSpPr>
        <p:spPr>
          <a:xfrm>
            <a:off x="8610600" y="3429000"/>
            <a:ext cx="228600" cy="91440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69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99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745130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Name that data type!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2800" dirty="0"/>
              <a:t>“Message”</a:t>
            </a:r>
          </a:p>
        </p:txBody>
      </p:sp>
    </p:spTree>
    <p:extLst>
      <p:ext uri="{BB962C8B-B14F-4D97-AF65-F5344CB8AC3E}">
        <p14:creationId xmlns:p14="http://schemas.microsoft.com/office/powerpoint/2010/main" val="24536096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9433</TotalTime>
  <Words>917</Words>
  <Application>Microsoft Office PowerPoint</Application>
  <PresentationFormat>Widescreen</PresentationFormat>
  <Paragraphs>169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Consolas</vt:lpstr>
      <vt:lpstr>Wingdings</vt:lpstr>
      <vt:lpstr>Hyland 2019</vt:lpstr>
      <vt:lpstr>Data Types</vt:lpstr>
      <vt:lpstr>Agenda</vt:lpstr>
      <vt:lpstr>comments</vt:lpstr>
      <vt:lpstr>Comments in code</vt:lpstr>
      <vt:lpstr>Comments Example</vt:lpstr>
      <vt:lpstr>Data types</vt:lpstr>
      <vt:lpstr>Data types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Mini-quiz: Name that data type!</vt:lpstr>
      <vt:lpstr>More about numbers: Math</vt:lpstr>
      <vt:lpstr>Arithmetic operators</vt:lpstr>
      <vt:lpstr>Arithmetic operators - variables</vt:lpstr>
      <vt:lpstr>Converting a string to a number</vt:lpstr>
      <vt:lpstr>String to number example</vt:lpstr>
      <vt:lpstr>More about Strings</vt:lpstr>
      <vt:lpstr>Strings – The things in alerts and prompts</vt:lpstr>
      <vt:lpstr>Adding Strings Together – concatenation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Matt Luceen</cp:lastModifiedBy>
  <cp:revision>95</cp:revision>
  <dcterms:created xsi:type="dcterms:W3CDTF">2019-03-11T04:04:09Z</dcterms:created>
  <dcterms:modified xsi:type="dcterms:W3CDTF">2023-03-21T19:01:28Z</dcterms:modified>
</cp:coreProperties>
</file>